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9"/>
  </p:notesMasterIdLst>
  <p:handoutMasterIdLst>
    <p:handoutMasterId r:id="rId20"/>
  </p:handoutMasterIdLst>
  <p:sldIdLst>
    <p:sldId id="265" r:id="rId2"/>
    <p:sldId id="267" r:id="rId3"/>
    <p:sldId id="274" r:id="rId4"/>
    <p:sldId id="257" r:id="rId5"/>
    <p:sldId id="271" r:id="rId6"/>
    <p:sldId id="256" r:id="rId7"/>
    <p:sldId id="263" r:id="rId8"/>
    <p:sldId id="258" r:id="rId9"/>
    <p:sldId id="268" r:id="rId10"/>
    <p:sldId id="269" r:id="rId11"/>
    <p:sldId id="259" r:id="rId12"/>
    <p:sldId id="261" r:id="rId13"/>
    <p:sldId id="260" r:id="rId14"/>
    <p:sldId id="264" r:id="rId15"/>
    <p:sldId id="266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E2FE24-6C2E-43ED-9BD9-175D524D7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15A6EA-40FF-48CF-97E6-C637F7E45A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03667-6F29-458D-8F71-D71932E24846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5A6EA-40FF-48CF-97E6-C637F7E45AE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5AEDB-2C7C-4E2E-BF34-12378E30A210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91983D-18B5-443F-B68E-A9711D819C1C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0AC0C3-8828-4D96-ABBC-F869F48016A5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91EBE5-1442-4807-921E-BBBB7A74FDA8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D7EE5-F076-4C08-836B-659A19B19E54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5A6EA-40FF-48CF-97E6-C637F7E45AE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5A6EA-40FF-48CF-97E6-C637F7E45AE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621BE-E567-4989-9525-1818DFCBC89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5A6EA-40FF-48CF-97E6-C637F7E45A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06016-7886-4D2E-8360-8A3B44258506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5A6EA-40FF-48CF-97E6-C637F7E45A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186B4F-F6DC-482A-ACBB-A49233AD1AD6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61C99-2955-4D24-B904-1B1632E960F3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AA9D8-20D3-4B8C-AF60-E0DFCB3CBF6F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D0FDA-018A-4321-A159-F2A837638FD2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166EB-91A4-40D7-9920-918141F224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4F030-E5C4-4580-8D0A-D28DDAB768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17262-A59E-47CF-B79E-9C8924131F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EFDAE-625B-412C-8959-011BDE804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42177-D32D-46E6-A0C1-EB5FED1D9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62089-11D9-47B5-9EEF-6B3B34CFD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4CB87-629F-4F2A-B683-3C08346390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442C2-EC60-4A86-93EA-8605A69E86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7ACBE-3EC3-4EC0-A49A-ABF418669A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9CD3A-C8EA-42E2-B573-8B60E01481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63300-CEC1-4AC5-956C-23EFE6D486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32E75-BC08-4D6F-9871-5D35C4D783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B6F46-FB3B-4154-BF50-61D51EBC8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C5767-5BD2-4F34-BC76-1779F76267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A82E5F-19B4-4A80-86F4-EF7384DCA0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7447166" y="516116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psychlotron.org.uk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Draw a picture that contains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house</a:t>
            </a:r>
          </a:p>
          <a:p>
            <a:pPr eaLnBrk="1" hangingPunct="1"/>
            <a:r>
              <a:rPr lang="en-GB" smtClean="0"/>
              <a:t>A tree</a:t>
            </a:r>
          </a:p>
          <a:p>
            <a:pPr eaLnBrk="1" hangingPunct="1"/>
            <a:r>
              <a:rPr lang="en-GB" smtClean="0"/>
              <a:t>A river</a:t>
            </a:r>
          </a:p>
          <a:p>
            <a:pPr eaLnBrk="1" hangingPunct="1"/>
            <a:r>
              <a:rPr lang="en-GB" smtClean="0"/>
              <a:t>A pond</a:t>
            </a:r>
          </a:p>
          <a:p>
            <a:pPr eaLnBrk="1" hangingPunct="1"/>
            <a:r>
              <a:rPr lang="en-GB" smtClean="0"/>
              <a:t>A snake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would each respond if…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Your mum has baked a cake and left it on the kitchen table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You work in a shop – someone has overpaid you and apparently not noticed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You’ve just met your best friend’s boyfriend and really fancy him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Healthy Psyche</a:t>
            </a:r>
          </a:p>
        </p:txBody>
      </p:sp>
      <p:pic>
        <p:nvPicPr>
          <p:cNvPr id="10243" name="Picture 3" descr="MPj0321195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8888" y="3068638"/>
            <a:ext cx="1611312" cy="2259012"/>
          </a:xfrm>
          <a:noFill/>
        </p:spPr>
      </p:pic>
      <p:pic>
        <p:nvPicPr>
          <p:cNvPr id="10244" name="Picture 4" descr="MPj0321205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5887831" y="3140968"/>
            <a:ext cx="1559338" cy="2185988"/>
          </a:xfrm>
          <a:noFill/>
        </p:spPr>
      </p:pic>
      <p:pic>
        <p:nvPicPr>
          <p:cNvPr id="12293" name="Picture 5" descr="j030295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924300" y="2060575"/>
            <a:ext cx="1560513" cy="2187575"/>
          </a:xfrm>
          <a:noFill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92275" y="55165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Id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732588" y="551656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Superego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427538" y="46529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Ego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4932363" y="1412875"/>
            <a:ext cx="3384550" cy="1008063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OK Guys – I’m in charge.  Anything you want has to go through me.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39750" y="2420938"/>
            <a:ext cx="1366838" cy="719137"/>
          </a:xfrm>
          <a:prstGeom prst="cloudCallout">
            <a:avLst>
              <a:gd name="adj1" fmla="val 50931"/>
              <a:gd name="adj2" fmla="val 822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OK.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7596188" y="2565400"/>
            <a:ext cx="1366837" cy="719138"/>
          </a:xfrm>
          <a:prstGeom prst="cloudCallout">
            <a:avLst>
              <a:gd name="adj1" fmla="val -38500"/>
              <a:gd name="adj2" fmla="val 5088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OK.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9" grpId="0" animBg="1"/>
      <p:bldP spid="10250" grpId="0" animBg="1"/>
      <p:bldP spid="102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Psychotic</a:t>
            </a:r>
          </a:p>
        </p:txBody>
      </p:sp>
      <p:pic>
        <p:nvPicPr>
          <p:cNvPr id="13315" name="Picture 3" descr="MPj0321195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71575" y="2033588"/>
            <a:ext cx="1611313" cy="2259012"/>
          </a:xfrm>
          <a:noFill/>
        </p:spPr>
      </p:pic>
      <p:pic>
        <p:nvPicPr>
          <p:cNvPr id="12292" name="Picture 4" descr="MPj0321205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6297583" y="4554305"/>
            <a:ext cx="739833" cy="1034935"/>
          </a:xfrm>
          <a:noFill/>
        </p:spPr>
      </p:pic>
      <p:pic>
        <p:nvPicPr>
          <p:cNvPr id="12293" name="Picture 5" descr="j030295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211638" y="4365625"/>
            <a:ext cx="841375" cy="1179513"/>
          </a:xfrm>
          <a:noFill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692275" y="46529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Id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04025" y="5589588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Superego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284663" y="5589588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Ego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059113" y="1412875"/>
            <a:ext cx="5329237" cy="1368425"/>
          </a:xfrm>
          <a:prstGeom prst="wedgeRoundRectCallout">
            <a:avLst>
              <a:gd name="adj1" fmla="val -63347"/>
              <a:gd name="adj2" fmla="val 266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/>
              <a:t>Sex! Food! Drink! Drugs! NOW!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5508625" y="3429000"/>
            <a:ext cx="1584325" cy="1079500"/>
          </a:xfrm>
          <a:prstGeom prst="cloudCallout">
            <a:avLst>
              <a:gd name="adj1" fmla="val -85773"/>
              <a:gd name="adj2" fmla="val 4911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GB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 flipH="1">
            <a:off x="5364163" y="3284538"/>
            <a:ext cx="2016125" cy="1296987"/>
          </a:xfrm>
          <a:prstGeom prst="cloudCallout">
            <a:avLst>
              <a:gd name="adj1" fmla="val -49843"/>
              <a:gd name="adj2" fmla="val 471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Who turned out the lights?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/>
      <p:bldP spid="12297" grpId="0" animBg="1"/>
      <p:bldP spid="12298" grpId="0" animBg="1"/>
      <p:bldP spid="122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Neurotic</a:t>
            </a:r>
          </a:p>
        </p:txBody>
      </p:sp>
      <p:pic>
        <p:nvPicPr>
          <p:cNvPr id="11267" name="Picture 3" descr="MPj0321195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7450" y="3068638"/>
            <a:ext cx="1611313" cy="2259012"/>
          </a:xfrm>
          <a:noFill/>
        </p:spPr>
      </p:pic>
      <p:pic>
        <p:nvPicPr>
          <p:cNvPr id="14340" name="Picture 4" descr="MPj0321205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>
          <a:xfrm>
            <a:off x="5887831" y="1600200"/>
            <a:ext cx="1559338" cy="2185988"/>
          </a:xfrm>
          <a:noFill/>
        </p:spPr>
      </p:pic>
      <p:pic>
        <p:nvPicPr>
          <p:cNvPr id="11269" name="Picture 5" descr="j030295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067175" y="3500438"/>
            <a:ext cx="1304925" cy="1828800"/>
          </a:xfrm>
          <a:noFill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92275" y="544512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Id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732588" y="465296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Superego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427538" y="544512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Ego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1692275" y="1196975"/>
            <a:ext cx="4751388" cy="1295400"/>
          </a:xfrm>
          <a:prstGeom prst="wedgeRoundRectCallout">
            <a:avLst>
              <a:gd name="adj1" fmla="val 59958"/>
              <a:gd name="adj2" fmla="val 1433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Listen up!  I’m in charge, and you are not here to enjoy yourselves.  Get ready for a double-size portion of anxiety with a side order of guilt!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250825" y="2492375"/>
            <a:ext cx="1512888" cy="649288"/>
          </a:xfrm>
          <a:prstGeom prst="cloudCallout">
            <a:avLst>
              <a:gd name="adj1" fmla="val 60704"/>
              <a:gd name="adj2" fmla="val 9620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No fun.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2916238" y="2997200"/>
            <a:ext cx="1512887" cy="503238"/>
          </a:xfrm>
          <a:prstGeom prst="cloudCallout">
            <a:avLst>
              <a:gd name="adj1" fmla="val 49477"/>
              <a:gd name="adj2" fmla="val 10488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&gt;whimper&lt;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2" grpId="0"/>
      <p:bldP spid="11273" grpId="0" animBg="1"/>
      <p:bldP spid="11274" grpId="0" animBg="1"/>
      <p:bldP spid="112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have two sets of motives:</a:t>
            </a:r>
          </a:p>
          <a:p>
            <a:pPr lvl="1"/>
            <a:r>
              <a:rPr lang="en-US" b="1" dirty="0" smtClean="0"/>
              <a:t>Latent motives</a:t>
            </a:r>
            <a:r>
              <a:rPr lang="en-US" dirty="0" smtClean="0"/>
              <a:t> – the unconscious forces that drive our behaviour</a:t>
            </a:r>
          </a:p>
          <a:p>
            <a:pPr lvl="1"/>
            <a:r>
              <a:rPr lang="en-US" b="1" dirty="0" smtClean="0"/>
              <a:t>Manifest motives</a:t>
            </a:r>
            <a:r>
              <a:rPr lang="en-US" dirty="0" smtClean="0"/>
              <a:t> – the lies we tell ourselves to protect us from the truth</a:t>
            </a:r>
          </a:p>
          <a:p>
            <a:pPr eaLnBrk="1" hangingPunct="1"/>
            <a:r>
              <a:rPr lang="en-US" dirty="0" smtClean="0"/>
              <a:t>Ego </a:t>
            </a:r>
            <a:r>
              <a:rPr lang="en-US" dirty="0" err="1" smtClean="0"/>
              <a:t>defence</a:t>
            </a:r>
            <a:r>
              <a:rPr lang="en-US" dirty="0" smtClean="0"/>
              <a:t> mechanisms turn latent motives into manifest ones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Ego defence mechanisms</a:t>
            </a:r>
          </a:p>
        </p:txBody>
      </p:sp>
      <p:graphicFrame>
        <p:nvGraphicFramePr>
          <p:cNvPr id="19493" name="Group 37"/>
          <p:cNvGraphicFramePr>
            <a:graphicFrameLocks noGrp="1"/>
          </p:cNvGraphicFramePr>
          <p:nvPr>
            <p:ph type="tbl" idx="1"/>
          </p:nvPr>
        </p:nvGraphicFramePr>
        <p:xfrm>
          <a:off x="179388" y="1628775"/>
          <a:ext cx="8713787" cy="5029200"/>
        </p:xfrm>
        <a:graphic>
          <a:graphicData uri="http://schemas.openxmlformats.org/drawingml/2006/table">
            <a:tbl>
              <a:tblPr/>
              <a:tblGrid>
                <a:gridCol w="2320910"/>
                <a:gridCol w="3079814"/>
                <a:gridCol w="331306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Reaction 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Behaving in ways directly opposite to unconscious impulses, feelings.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Manifestly 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liking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your boss when really you 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hate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Displacement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Transferring impulses and feelings to an originally neutral or innocent target.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Kicking the 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instead of kicking your 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boss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(the </a:t>
                      </a: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changes).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Sublimation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Redirection of threatening impulses to something socially acceptable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Playing 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football 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instead of 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punching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your boss (the </a:t>
                      </a: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activity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changes).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Explaining anxiety disorders</a:t>
            </a:r>
            <a:endParaRPr lang="en-US" dirty="0" smtClean="0"/>
          </a:p>
        </p:txBody>
      </p:sp>
      <p:sp>
        <p:nvSpPr>
          <p:cNvPr id="17411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Phobia</a:t>
            </a:r>
            <a:endParaRPr lang="en-US" smtClean="0"/>
          </a:p>
        </p:txBody>
      </p:sp>
      <p:sp>
        <p:nvSpPr>
          <p:cNvPr id="17412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Unconscious fears are too unpleasant for the conscious mind to deal with</a:t>
            </a:r>
          </a:p>
          <a:p>
            <a:pPr eaLnBrk="1" hangingPunct="1"/>
            <a:r>
              <a:rPr lang="en-GB" smtClean="0"/>
              <a:t>These are displaced onto a different target which presents a less threatening problem</a:t>
            </a:r>
          </a:p>
          <a:p>
            <a:pPr eaLnBrk="1" hangingPunct="1"/>
            <a:r>
              <a:rPr lang="en-GB" smtClean="0"/>
              <a:t>The phobic stimulus is not the </a:t>
            </a:r>
            <a:r>
              <a:rPr lang="en-GB" b="1" smtClean="0"/>
              <a:t>real</a:t>
            </a:r>
            <a:r>
              <a:rPr lang="en-GB" smtClean="0"/>
              <a:t> cause of anxiety</a:t>
            </a:r>
            <a:endParaRPr lang="en-US" smtClean="0"/>
          </a:p>
        </p:txBody>
      </p:sp>
      <p:sp>
        <p:nvSpPr>
          <p:cNvPr id="17413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OCD</a:t>
            </a:r>
            <a:endParaRPr lang="en-US" smtClean="0"/>
          </a:p>
        </p:txBody>
      </p:sp>
      <p:sp>
        <p:nvSpPr>
          <p:cNvPr id="17414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 id generates unacceptable aggressive or sexual impulses.</a:t>
            </a:r>
          </a:p>
          <a:p>
            <a:pPr eaLnBrk="1" hangingPunct="1"/>
            <a:r>
              <a:rPr lang="en-GB" dirty="0" smtClean="0"/>
              <a:t>The ego disguises their true nature.</a:t>
            </a:r>
          </a:p>
          <a:p>
            <a:pPr eaLnBrk="1" hangingPunct="1"/>
            <a:r>
              <a:rPr lang="en-GB" dirty="0" smtClean="0"/>
              <a:t>The superego reacts to them with guilt and anxiety</a:t>
            </a:r>
          </a:p>
          <a:p>
            <a:pPr eaLnBrk="1" hangingPunct="1"/>
            <a:r>
              <a:rPr lang="en-GB" dirty="0"/>
              <a:t>T</a:t>
            </a:r>
            <a:r>
              <a:rPr lang="en-GB" dirty="0" smtClean="0"/>
              <a:t>he ego causes compulsive behaviours to compensate.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Homework</a:t>
            </a:r>
          </a:p>
        </p:txBody>
      </p:sp>
      <p:sp>
        <p:nvSpPr>
          <p:cNvPr id="1843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Analyse the example case studies and suggest</a:t>
            </a:r>
          </a:p>
          <a:p>
            <a:pPr lvl="1"/>
            <a:r>
              <a:rPr lang="en-GB" smtClean="0"/>
              <a:t>What the underlying cause of the anxiety might be</a:t>
            </a:r>
          </a:p>
          <a:p>
            <a:pPr lvl="1"/>
            <a:r>
              <a:rPr lang="en-GB" smtClean="0"/>
              <a:t>How ego defence mechanisms have resulted in the manifest behaviours</a:t>
            </a:r>
          </a:p>
          <a:p>
            <a:r>
              <a:rPr lang="en-GB" smtClean="0"/>
              <a:t>Don’t forget these important points:</a:t>
            </a:r>
          </a:p>
          <a:p>
            <a:pPr lvl="1"/>
            <a:r>
              <a:rPr lang="en-GB" b="1" smtClean="0"/>
              <a:t>Everything</a:t>
            </a:r>
            <a:r>
              <a:rPr lang="en-GB" smtClean="0"/>
              <a:t> is a product of the unconscious</a:t>
            </a:r>
          </a:p>
          <a:p>
            <a:pPr lvl="1"/>
            <a:r>
              <a:rPr lang="en-GB" smtClean="0"/>
              <a:t>Ego defence mechanisms can (in theory) produce a very wide range of behaviours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Today you will…</a:t>
            </a:r>
          </a:p>
        </p:txBody>
      </p:sp>
      <p:sp>
        <p:nvSpPr>
          <p:cNvPr id="409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 about</a:t>
            </a:r>
            <a:endParaRPr lang="en-US" smtClean="0"/>
          </a:p>
        </p:txBody>
      </p:sp>
      <p:sp>
        <p:nvSpPr>
          <p:cNvPr id="4100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assumptions of the psychodynamic approach</a:t>
            </a:r>
          </a:p>
          <a:p>
            <a:pPr eaLnBrk="1" hangingPunct="1"/>
            <a:r>
              <a:rPr lang="en-GB" smtClean="0"/>
              <a:t>Features of the unconscious mind</a:t>
            </a:r>
            <a:endParaRPr lang="en-US" smtClean="0"/>
          </a:p>
        </p:txBody>
      </p:sp>
      <p:sp>
        <p:nvSpPr>
          <p:cNvPr id="4101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 how to</a:t>
            </a:r>
            <a:endParaRPr lang="en-US" smtClean="0"/>
          </a:p>
        </p:txBody>
      </p:sp>
      <p:sp>
        <p:nvSpPr>
          <p:cNvPr id="4102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Use theoretical concepts to explain behaviours</a:t>
            </a:r>
          </a:p>
          <a:p>
            <a:pPr eaLnBrk="1" hangingPunct="1"/>
            <a:r>
              <a:rPr lang="en-GB" smtClean="0"/>
              <a:t>Discuss the validity of psychological theories</a:t>
            </a:r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We are learning how to...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We are learning about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 smtClean="0"/>
                        <a:t>Apply</a:t>
                      </a:r>
                      <a:r>
                        <a:rPr lang="en-GB" sz="2400" baseline="0" dirty="0" smtClean="0"/>
                        <a:t> psychological ideas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 smtClean="0"/>
                        <a:t>Analyse behaviour in terms of latent motives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 smtClean="0"/>
                        <a:t>The psychodynamic approach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 smtClean="0"/>
                        <a:t>Anxiety disorders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Sigmund Freud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54737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/>
              <a:t>We are animals, driven by basic biological motives</a:t>
            </a:r>
          </a:p>
          <a:p>
            <a:pPr eaLnBrk="1" hangingPunct="1"/>
            <a:r>
              <a:rPr lang="en-US" sz="2800" smtClean="0"/>
              <a:t>The emergence of society required us to bring our animal impulses under control</a:t>
            </a:r>
          </a:p>
          <a:p>
            <a:pPr eaLnBrk="1" hangingPunct="1"/>
            <a:r>
              <a:rPr lang="en-US" sz="2800" smtClean="0"/>
              <a:t>Psychology involves understanding how our instincts are channeled to produce civilised behaviour – and what can go wrong with this process.</a:t>
            </a:r>
          </a:p>
        </p:txBody>
      </p:sp>
      <p:pic>
        <p:nvPicPr>
          <p:cNvPr id="5124" name="Picture 4" descr="Sigmund_Fre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1773238"/>
            <a:ext cx="31115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Assumptions of psychodynamic approach</a:t>
            </a:r>
            <a:endParaRPr lang="en-US" sz="3200" smtClean="0"/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All behaviour is driven by unconscious thought processes</a:t>
            </a:r>
          </a:p>
          <a:p>
            <a:pPr eaLnBrk="1" hangingPunct="1"/>
            <a:r>
              <a:rPr lang="en-GB" dirty="0" smtClean="0"/>
              <a:t>These thoughts can be manifested in different ways</a:t>
            </a:r>
          </a:p>
          <a:p>
            <a:pPr eaLnBrk="1" hangingPunct="1"/>
            <a:r>
              <a:rPr lang="en-GB" dirty="0" smtClean="0"/>
              <a:t>Our experience as children affects how we develop as adults</a:t>
            </a: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your picture says about you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House = representation of yourself</a:t>
            </a:r>
          </a:p>
          <a:p>
            <a:pPr eaLnBrk="1" hangingPunct="1"/>
            <a:r>
              <a:rPr lang="en-GB" smtClean="0"/>
              <a:t>Pond = your mind</a:t>
            </a:r>
            <a:endParaRPr lang="en-US" smtClean="0"/>
          </a:p>
          <a:p>
            <a:pPr eaLnBrk="1" hangingPunct="1"/>
            <a:r>
              <a:rPr lang="en-GB" smtClean="0"/>
              <a:t>Tree = your relationship with the opposite sex</a:t>
            </a:r>
          </a:p>
          <a:p>
            <a:pPr eaLnBrk="1" hangingPunct="1"/>
            <a:r>
              <a:rPr lang="en-GB" smtClean="0"/>
              <a:t>River = relationship with your mother</a:t>
            </a:r>
          </a:p>
          <a:p>
            <a:pPr eaLnBrk="1" hangingPunct="1"/>
            <a:r>
              <a:rPr lang="en-GB" smtClean="0"/>
              <a:t>Snake = your libido (sex drive)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Unconscious</a:t>
            </a:r>
          </a:p>
        </p:txBody>
      </p:sp>
      <p:pic>
        <p:nvPicPr>
          <p:cNvPr id="8195" name="Picture 6" descr="Iceberg"/>
          <p:cNvPicPr>
            <a:picLocks noChangeAspect="1" noChangeArrowheads="1"/>
          </p:cNvPicPr>
          <p:nvPr/>
        </p:nvPicPr>
        <p:blipFill>
          <a:blip r:embed="rId3" cstate="print">
            <a:lum contrast="24000"/>
            <a:grayscl/>
          </a:blip>
          <a:srcRect/>
          <a:stretch>
            <a:fillRect/>
          </a:stretch>
        </p:blipFill>
        <p:spPr bwMode="auto">
          <a:xfrm>
            <a:off x="2647950" y="1233488"/>
            <a:ext cx="3806825" cy="485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179388" y="1233488"/>
            <a:ext cx="2160587" cy="8731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latin typeface="Arial Narrow" pitchFamily="34" charset="0"/>
              </a:rPr>
              <a:t>The conscious.</a:t>
            </a:r>
            <a:r>
              <a:rPr lang="en-US" sz="1400">
                <a:latin typeface="Arial Narrow" pitchFamily="34" charset="0"/>
              </a:rPr>
              <a:t>  The small amount of mental activity we know about.</a:t>
            </a:r>
            <a:endParaRPr lang="en-US" sz="2400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179388" y="2252663"/>
            <a:ext cx="2160587" cy="8715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latin typeface="Arial Narrow" pitchFamily="34" charset="0"/>
              </a:rPr>
              <a:t>The preconscious</a:t>
            </a:r>
            <a:r>
              <a:rPr lang="en-US" sz="1400">
                <a:latin typeface="Arial Narrow" pitchFamily="34" charset="0"/>
              </a:rPr>
              <a:t>.  Things we could be aware of if we wanted or tried.</a:t>
            </a:r>
            <a:endParaRPr lang="en-US" sz="2400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179388" y="3270250"/>
            <a:ext cx="2160587" cy="8715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latin typeface="Arial Narrow" pitchFamily="34" charset="0"/>
              </a:rPr>
              <a:t>The unconscious</a:t>
            </a:r>
            <a:r>
              <a:rPr lang="en-US" sz="1400">
                <a:latin typeface="Arial Narrow" pitchFamily="34" charset="0"/>
              </a:rPr>
              <a:t>.  Things we are unaware of and can not become aware of.</a:t>
            </a:r>
            <a:endParaRPr lang="en-US" sz="240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339975" y="1670050"/>
            <a:ext cx="1851025" cy="7270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2339975" y="2687638"/>
            <a:ext cx="2005013" cy="146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2339975" y="3414713"/>
            <a:ext cx="1697038" cy="2905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505575" y="1196975"/>
            <a:ext cx="2314575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000">
              <a:latin typeface="Arial Narrow" pitchFamily="34" charset="0"/>
            </a:endParaRPr>
          </a:p>
          <a:p>
            <a:endParaRPr lang="en-US" sz="1000">
              <a:latin typeface="Arial Narrow" pitchFamily="34" charset="0"/>
            </a:endParaRPr>
          </a:p>
          <a:p>
            <a:endParaRPr lang="en-US" sz="1000">
              <a:latin typeface="Arial Narrow" pitchFamily="34" charset="0"/>
            </a:endParaRPr>
          </a:p>
          <a:p>
            <a:endParaRPr lang="en-US" sz="1000">
              <a:latin typeface="Arial Narrow" pitchFamily="34" charset="0"/>
            </a:endParaRPr>
          </a:p>
          <a:p>
            <a:r>
              <a:rPr lang="en-US" sz="1600">
                <a:latin typeface="Arial Narrow" pitchFamily="34" charset="0"/>
              </a:rPr>
              <a:t>Thoughts</a:t>
            </a:r>
          </a:p>
          <a:p>
            <a:r>
              <a:rPr lang="en-US" sz="1600">
                <a:latin typeface="Arial Narrow" pitchFamily="34" charset="0"/>
              </a:rPr>
              <a:t>Perceptions</a:t>
            </a:r>
          </a:p>
          <a:p>
            <a:endParaRPr lang="en-US" sz="1600">
              <a:latin typeface="Arial Narrow" pitchFamily="34" charset="0"/>
            </a:endParaRPr>
          </a:p>
          <a:p>
            <a:r>
              <a:rPr lang="en-US" sz="1600">
                <a:latin typeface="Arial Narrow" pitchFamily="34" charset="0"/>
              </a:rPr>
              <a:t>Memories</a:t>
            </a:r>
          </a:p>
          <a:p>
            <a:r>
              <a:rPr lang="en-US" sz="1600">
                <a:latin typeface="Arial Narrow" pitchFamily="34" charset="0"/>
              </a:rPr>
              <a:t>Stored knowledge</a:t>
            </a:r>
          </a:p>
          <a:p>
            <a:endParaRPr lang="en-US" sz="1600">
              <a:latin typeface="Arial Narrow" pitchFamily="34" charset="0"/>
            </a:endParaRPr>
          </a:p>
          <a:p>
            <a:endParaRPr lang="en-US" sz="1600">
              <a:latin typeface="Arial Narrow" pitchFamily="34" charset="0"/>
            </a:endParaRPr>
          </a:p>
          <a:p>
            <a:r>
              <a:rPr lang="en-US" sz="1600">
                <a:latin typeface="Arial Narrow" pitchFamily="34" charset="0"/>
              </a:rPr>
              <a:t>Fears</a:t>
            </a:r>
          </a:p>
          <a:p>
            <a:r>
              <a:rPr lang="en-US" sz="1600">
                <a:latin typeface="Arial Narrow" pitchFamily="34" charset="0"/>
              </a:rPr>
              <a:t>Unacceptable sexual desires</a:t>
            </a:r>
          </a:p>
          <a:p>
            <a:r>
              <a:rPr lang="en-US" sz="1600">
                <a:latin typeface="Arial Narrow" pitchFamily="34" charset="0"/>
              </a:rPr>
              <a:t>Violent motives</a:t>
            </a:r>
          </a:p>
          <a:p>
            <a:r>
              <a:rPr lang="en-US" sz="1600">
                <a:latin typeface="Arial Narrow" pitchFamily="34" charset="0"/>
              </a:rPr>
              <a:t>Irrational wishes</a:t>
            </a:r>
          </a:p>
          <a:p>
            <a:r>
              <a:rPr lang="en-US" sz="1600">
                <a:latin typeface="Arial Narrow" pitchFamily="34" charset="0"/>
              </a:rPr>
              <a:t>Immoral urges</a:t>
            </a:r>
          </a:p>
          <a:p>
            <a:r>
              <a:rPr lang="en-US" sz="1600">
                <a:latin typeface="Arial Narrow" pitchFamily="34" charset="0"/>
              </a:rPr>
              <a:t>Selfish needs</a:t>
            </a:r>
          </a:p>
          <a:p>
            <a:r>
              <a:rPr lang="en-US" sz="1600">
                <a:latin typeface="Arial Narrow" pitchFamily="34" charset="0"/>
              </a:rPr>
              <a:t>Shameful experiences</a:t>
            </a:r>
          </a:p>
          <a:p>
            <a:r>
              <a:rPr lang="en-US" sz="1600">
                <a:latin typeface="Arial Narrow" pitchFamily="34" charset="0"/>
              </a:rPr>
              <a:t>Traumatic experiences</a:t>
            </a:r>
            <a:endParaRPr lang="en-US" sz="2800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962525" y="3270250"/>
            <a:ext cx="15430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>
                <a:solidFill>
                  <a:srgbClr val="FFFFFF"/>
                </a:solidFill>
              </a:rPr>
              <a:t>Bad</a:t>
            </a:r>
          </a:p>
          <a:p>
            <a:pPr algn="r"/>
            <a:endParaRPr lang="en-US" sz="1200" b="1">
              <a:solidFill>
                <a:srgbClr val="FFFFFF"/>
              </a:solidFill>
            </a:endParaRPr>
          </a:p>
          <a:p>
            <a:pPr algn="r"/>
            <a:endParaRPr lang="en-US" sz="1200" b="1">
              <a:solidFill>
                <a:srgbClr val="FFFFFF"/>
              </a:solidFill>
            </a:endParaRPr>
          </a:p>
          <a:p>
            <a:pPr algn="r"/>
            <a:endParaRPr lang="en-US" sz="1200" b="1">
              <a:solidFill>
                <a:srgbClr val="FFFFFF"/>
              </a:solidFill>
            </a:endParaRPr>
          </a:p>
          <a:p>
            <a:pPr algn="r"/>
            <a:r>
              <a:rPr lang="en-US" sz="1200" b="1">
                <a:solidFill>
                  <a:srgbClr val="FFFFFF"/>
                </a:solidFill>
              </a:rPr>
              <a:t>Worse</a:t>
            </a:r>
          </a:p>
          <a:p>
            <a:pPr algn="r"/>
            <a:endParaRPr lang="en-US" sz="1200" b="1">
              <a:solidFill>
                <a:srgbClr val="FFFFFF"/>
              </a:solidFill>
            </a:endParaRPr>
          </a:p>
          <a:p>
            <a:pPr algn="r"/>
            <a:endParaRPr lang="en-US" sz="1200" b="1">
              <a:solidFill>
                <a:srgbClr val="FFFFFF"/>
              </a:solidFill>
            </a:endParaRPr>
          </a:p>
          <a:p>
            <a:pPr algn="r"/>
            <a:endParaRPr lang="en-US" sz="1200" b="1">
              <a:solidFill>
                <a:srgbClr val="FFFFFF"/>
              </a:solidFill>
            </a:endParaRPr>
          </a:p>
          <a:p>
            <a:pPr algn="r"/>
            <a:endParaRPr lang="en-US" sz="1200" b="1">
              <a:solidFill>
                <a:srgbClr val="FFFFFF"/>
              </a:solidFill>
            </a:endParaRPr>
          </a:p>
          <a:p>
            <a:pPr algn="r"/>
            <a:endParaRPr lang="en-US" sz="1200" b="1">
              <a:solidFill>
                <a:srgbClr val="FFFFFF"/>
              </a:solidFill>
            </a:endParaRPr>
          </a:p>
          <a:p>
            <a:pPr algn="r"/>
            <a:r>
              <a:rPr lang="en-US" sz="1200" b="1" i="1">
                <a:solidFill>
                  <a:srgbClr val="FFFFFF"/>
                </a:solidFill>
              </a:rPr>
              <a:t>Really</a:t>
            </a:r>
            <a:r>
              <a:rPr lang="en-US" sz="1200" b="1">
                <a:solidFill>
                  <a:srgbClr val="FFFFFF"/>
                </a:solidFill>
              </a:rPr>
              <a:t> Bad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/>
      <p:bldP spid="143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Psyche (Personality)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62000" y="2844800"/>
            <a:ext cx="1873250" cy="3479800"/>
            <a:chOff x="480" y="1792"/>
            <a:chExt cx="1180" cy="2192"/>
          </a:xfrm>
        </p:grpSpPr>
        <p:pic>
          <p:nvPicPr>
            <p:cNvPr id="9229" name="Picture 4" descr="MPj0321195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1" y="1792"/>
              <a:ext cx="1015" cy="1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0" name="Text Box 10"/>
            <p:cNvSpPr txBox="1">
              <a:spLocks noChangeArrowheads="1"/>
            </p:cNvSpPr>
            <p:nvPr/>
          </p:nvSpPr>
          <p:spPr bwMode="auto">
            <a:xfrm>
              <a:off x="480" y="3351"/>
              <a:ext cx="118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/>
                <a:t>Id:</a:t>
              </a:r>
            </a:p>
            <a:p>
              <a:pPr algn="ctr">
                <a:spcBef>
                  <a:spcPct val="50000"/>
                </a:spcBef>
              </a:pPr>
              <a:r>
                <a:rPr lang="en-US" sz="2400"/>
                <a:t>Instincts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378575" y="2871788"/>
            <a:ext cx="1800225" cy="3452812"/>
            <a:chOff x="4018" y="1809"/>
            <a:chExt cx="1134" cy="2175"/>
          </a:xfrm>
        </p:grpSpPr>
        <p:pic>
          <p:nvPicPr>
            <p:cNvPr id="9227" name="Picture 6" descr="MPj0321205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64" y="1809"/>
              <a:ext cx="983" cy="1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8" name="Text Box 11"/>
            <p:cNvSpPr txBox="1">
              <a:spLocks noChangeArrowheads="1"/>
            </p:cNvSpPr>
            <p:nvPr/>
          </p:nvSpPr>
          <p:spPr bwMode="auto">
            <a:xfrm>
              <a:off x="4018" y="3351"/>
              <a:ext cx="113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/>
                <a:t>Superego:</a:t>
              </a:r>
            </a:p>
            <a:p>
              <a:pPr algn="ctr">
                <a:spcBef>
                  <a:spcPct val="50000"/>
                </a:spcBef>
              </a:pPr>
              <a:r>
                <a:rPr lang="en-US" sz="2400"/>
                <a:t>Morality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570288" y="2871788"/>
            <a:ext cx="1727200" cy="3452812"/>
            <a:chOff x="2249" y="1809"/>
            <a:chExt cx="1088" cy="2175"/>
          </a:xfrm>
        </p:grpSpPr>
        <p:pic>
          <p:nvPicPr>
            <p:cNvPr id="9225" name="Picture 8" descr="j030295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95" y="1809"/>
              <a:ext cx="983" cy="1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6" name="Text Box 12"/>
            <p:cNvSpPr txBox="1">
              <a:spLocks noChangeArrowheads="1"/>
            </p:cNvSpPr>
            <p:nvPr/>
          </p:nvSpPr>
          <p:spPr bwMode="auto">
            <a:xfrm>
              <a:off x="2249" y="3351"/>
              <a:ext cx="1088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/>
                <a:t>Ego:</a:t>
              </a:r>
            </a:p>
            <a:p>
              <a:pPr algn="ctr">
                <a:spcBef>
                  <a:spcPct val="50000"/>
                </a:spcBef>
              </a:pPr>
              <a:r>
                <a:rPr lang="en-US" sz="2400"/>
                <a:t>Reality</a:t>
              </a:r>
            </a:p>
          </p:txBody>
        </p:sp>
      </p:grp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2057400" y="1600200"/>
            <a:ext cx="1371600" cy="1143000"/>
          </a:xfrm>
          <a:prstGeom prst="cloudCallout">
            <a:avLst>
              <a:gd name="adj1" fmla="val -45139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I </a:t>
            </a:r>
            <a:r>
              <a:rPr lang="en-GB" b="1"/>
              <a:t>WANT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4419600" y="1676400"/>
            <a:ext cx="1600200" cy="1143000"/>
          </a:xfrm>
          <a:prstGeom prst="cloudCallout">
            <a:avLst>
              <a:gd name="adj1" fmla="val -45833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I </a:t>
            </a:r>
            <a:br>
              <a:rPr lang="en-GB"/>
            </a:br>
            <a:r>
              <a:rPr lang="en-GB" b="1"/>
              <a:t>WILL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6934200" y="1752600"/>
            <a:ext cx="1852613" cy="914400"/>
          </a:xfrm>
          <a:prstGeom prst="cloudCallout">
            <a:avLst>
              <a:gd name="adj1" fmla="val -26356"/>
              <a:gd name="adj2" fmla="val 81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/>
              <a:t>I </a:t>
            </a:r>
            <a:r>
              <a:rPr lang="en-GB" b="1"/>
              <a:t>SHOULD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nimBg="1" autoUpdateAnimBg="0"/>
      <p:bldP spid="5135" grpId="0" animBg="1" autoUpdateAnimBg="0"/>
      <p:bldP spid="513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 groups of 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 need to assign yourselves the roles of Id, Ego and Superego – together you represent a person’s psyche</a:t>
            </a:r>
          </a:p>
          <a:p>
            <a:pPr eaLnBrk="1" hangingPunct="1"/>
            <a:r>
              <a:rPr lang="en-GB" smtClean="0"/>
              <a:t>Each of you needs to think about your own role, and how you influence personality</a:t>
            </a:r>
          </a:p>
          <a:p>
            <a:pPr eaLnBrk="1" hangingPunct="1"/>
            <a:r>
              <a:rPr lang="en-GB" smtClean="0"/>
              <a:t>Discuss how your personality would be different depending on whether Id, Ego or Superego was ‘in charge’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723</Words>
  <Application>Microsoft Office PowerPoint</Application>
  <PresentationFormat>On-screen Show (4:3)</PresentationFormat>
  <Paragraphs>156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Draw a picture that contains</vt:lpstr>
      <vt:lpstr>Today you will…</vt:lpstr>
      <vt:lpstr>Slide 3</vt:lpstr>
      <vt:lpstr>Sigmund Freud</vt:lpstr>
      <vt:lpstr>Assumptions of psychodynamic approach</vt:lpstr>
      <vt:lpstr>What your picture says about you</vt:lpstr>
      <vt:lpstr>The Unconscious</vt:lpstr>
      <vt:lpstr>The Psyche (Personality)</vt:lpstr>
      <vt:lpstr>In groups of 3</vt:lpstr>
      <vt:lpstr>How would each respond if…</vt:lpstr>
      <vt:lpstr>Healthy Psyche</vt:lpstr>
      <vt:lpstr>Psychotic</vt:lpstr>
      <vt:lpstr>Neurotic</vt:lpstr>
      <vt:lpstr>Motives</vt:lpstr>
      <vt:lpstr>Ego defence mechanisms</vt:lpstr>
      <vt:lpstr>Explaining anxiety disorders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Psychodynamic Psychology</dc:title>
  <dc:creator>Aidan</dc:creator>
  <cp:lastModifiedBy>Aidan</cp:lastModifiedBy>
  <cp:revision>21</cp:revision>
  <dcterms:created xsi:type="dcterms:W3CDTF">2005-10-04T08:10:52Z</dcterms:created>
  <dcterms:modified xsi:type="dcterms:W3CDTF">2011-01-09T15:46:27Z</dcterms:modified>
</cp:coreProperties>
</file>